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60" r:id="rId12"/>
    <p:sldId id="261" r:id="rId13"/>
    <p:sldId id="262" r:id="rId14"/>
    <p:sldId id="263" r:id="rId15"/>
    <p:sldId id="26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  <p:sldId id="304" r:id="rId45"/>
    <p:sldId id="303" r:id="rId46"/>
    <p:sldId id="305" r:id="rId47"/>
    <p:sldId id="306" r:id="rId48"/>
    <p:sldId id="307" r:id="rId49"/>
    <p:sldId id="308" r:id="rId50"/>
    <p:sldId id="310" r:id="rId51"/>
    <p:sldId id="309" r:id="rId52"/>
    <p:sldId id="311" r:id="rId53"/>
    <p:sldId id="312" r:id="rId54"/>
    <p:sldId id="313" r:id="rId55"/>
    <p:sldId id="314" r:id="rId56"/>
    <p:sldId id="315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280DA-8962-44F0-9BB5-D3574D73D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AA3396-973F-4446-9FDE-15875F2DA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D7C35-1B59-452E-802D-16DDAEE3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0C15F-E38D-47D2-9CF0-18B60A24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CC86E-E98B-4771-8819-9865BF67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D7845-1BF8-4E11-ABED-D68D5D53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D9730-3656-4B12-B0D8-B74214E6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993F6-C461-413F-8476-40007E5C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D7F80-BBE0-4B5B-80DC-D1156C9A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67FC4-A47A-488F-90E1-BD1C3DB3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8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4DAA36-C9B1-4B36-A45D-6817691C7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FB187D-E47E-4092-8B00-3D0BCDFC3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4E28E-22CE-407E-AED5-2A3B9A2D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C9F00-ABA5-4A4C-88BA-C73D27D7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C3230-39FF-4A8E-8CBA-4456C9F3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7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0A7ED-BB22-4AE4-86A8-4D01F49D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B354D-E481-4E6D-B98C-5DAED53F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40B5E-9FFF-4140-AFE1-181E69A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A172A-8134-4DD9-8103-F2061B28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94A26-C59D-4B3B-A0C4-406A4846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4A96A-D42A-495E-81CC-41BFE00C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472C4-D304-495B-A473-5337D1CA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77C54-1665-4ABA-B79B-67831227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62271-A112-43EC-993C-290AD06F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89A6A-B788-4395-B1FF-81FB46EB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0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F7DD1-7DC7-4827-8D18-A285FFB9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ED15F-AF79-4C03-9997-F3791C411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66BE0-36DD-423B-A166-A3CC8F18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9C0322-B3FC-4F88-A895-55B1F36E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BF447-04D7-4FE2-B9DA-77E21BEC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0E884-4D49-43E3-821B-63CF0CBA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F2C28-7EF5-4D39-9BCA-08D72B65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D0B1D6-36EC-4959-9EC2-965A4444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94BA1-9514-41A2-AB7F-C8E96D021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09D00F-708E-409B-BCC9-2689550AF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7A43C6-51E2-411A-A110-023AC13C9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8366E5-8965-4087-86E7-321037D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44FB91-4B82-400B-A612-8B356C77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D15894-DD9F-48CD-8E01-B3D107E8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5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25893-EBFF-4A66-86B2-971D3AE8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49EF75-950D-4B1A-8C5C-E9E397F5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DD59F-5C83-4B85-8F17-0BEB1C91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FF1A86-6446-49B1-86BE-FE264578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0BF9AA-6E96-429D-9F9F-513019B2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C32CC9-82D4-4753-868D-859AC9DA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4C4EA8-2447-47A5-AB74-300F1354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1535C-CC92-4964-BD35-3F2645E6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F2721-1094-4C79-B842-4AC3745A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21F262-E418-4D82-A736-BAF46A37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BD6EC-2FCD-4F6C-9BAC-18FAB4AD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CD047-BA15-4970-8714-3A453E26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143A4-8365-4305-88C4-89466E54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F9D55-F722-4DAD-B813-F0FF04CC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0F7077-F97B-43B3-A94C-38395C82A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70AC3-456D-4389-A2A4-526531DBE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02E917-FCA1-488D-ABD9-4C685E2B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53418-81F7-418E-86CE-D6036E17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095725-811F-471C-987B-CDDB16CF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B38C-BF89-492A-AD1D-97CF2442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99D25-57B9-43EE-BC25-1A641B76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088B4-EEB6-4BAD-848D-9E411DA89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8137-BF50-4AE0-BD06-85F15EF5683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468267-89A9-45D7-A10B-6C28F82B2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70442-8F78-4DA2-B91B-E2D76535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6983-F7AB-4142-9213-A35FE616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19CFA-A02C-4699-8471-E6B5D9ECE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0340" marR="36195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подходы к оцениванию выполнения заданий с развёрнутым ответом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4240D-B22A-4A20-AD05-F9865F156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 географии высшей квалификационной категории Кириллова С.И. МАОУ «Лицей №131»</a:t>
            </a:r>
          </a:p>
        </p:txBody>
      </p:sp>
    </p:spTree>
    <p:extLst>
      <p:ext uri="{BB962C8B-B14F-4D97-AF65-F5344CB8AC3E}">
        <p14:creationId xmlns:p14="http://schemas.microsoft.com/office/powerpoint/2010/main" val="6826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99AAE1-B41C-4EF6-B565-578B4A1B3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КИМ ОГЭ </a:t>
            </a:r>
            <a:r>
              <a:rPr lang="ru-RU" dirty="0">
                <a:solidFill>
                  <a:srgbClr val="FF0000"/>
                </a:solidFill>
              </a:rPr>
              <a:t>большое внимание уделяется </a:t>
            </a:r>
            <a:r>
              <a:rPr lang="ru-RU" dirty="0"/>
              <a:t>достижению обучающимися требований, направленных </a:t>
            </a:r>
            <a:r>
              <a:rPr lang="ru-RU" dirty="0">
                <a:solidFill>
                  <a:srgbClr val="FF0000"/>
                </a:solidFill>
              </a:rPr>
              <a:t>на практическое применение географических знаний и умений.</a:t>
            </a:r>
            <a:r>
              <a:rPr lang="ru-RU" dirty="0"/>
              <a:t> Сформированность способностей самостоятельного творческого применения знаний и умений в практической деятельности, в повседневной жизни проверяется заданиями с развёрнутым ответом 12 и 29.</a:t>
            </a:r>
          </a:p>
        </p:txBody>
      </p:sp>
    </p:spTree>
    <p:extLst>
      <p:ext uri="{BB962C8B-B14F-4D97-AF65-F5344CB8AC3E}">
        <p14:creationId xmlns:p14="http://schemas.microsoft.com/office/powerpoint/2010/main" val="367142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14896-F8A0-4B71-AE78-D7606492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2395"/>
          </a:xfrm>
        </p:spPr>
        <p:txBody>
          <a:bodyPr>
            <a:normAutofit fontScale="90000"/>
          </a:bodyPr>
          <a:lstStyle/>
          <a:p>
            <a:pPr marL="180340" marR="36195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/>
              <a:t>Система оценивания выполнения заданий с развёрнутым ответом: основные подходы, критерии и шкалы с примерами ответов экзаменуемых и комментариями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8D424-41C2-4154-B87A-8B26159D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0479"/>
            <a:ext cx="10515600" cy="23364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подготовке выпускников основной школы по географии подразумевают не только овладение суммой базовых знаний и умений, но и сформированность способности самостоятельного применения этих знаний и умений в практической деятельности и  современной жизни.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3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FD2AAC-E26E-4629-B393-D85CEAB6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6"/>
            <a:ext cx="10515600" cy="586606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 данных умений может проверяться в контексте решения географических задач, требующих установить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причинно-следственные и пространственные связи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объектами и явлениями географической оболочки;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прогноз возможных изменений компонентов природы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человеческой деятельности;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дать обоснованную оценку природных условий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ресурсов с определенной целью;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свойства географических объектов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 явлений в зависимости от их положения в географическом пространстве на основе знаний о пространственных взаимосвязях.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4C6A0F-5B2A-4EF3-85A5-CF43C3D6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опыта проведения ОГЭ и ЕГЭ по географии показал, что для проверки уровня овладения продуктивными видами деятельности, сформированности умений применять географические знания и умения в новых ситуациях, приближённых к жизненным, наиболее эффективными являются задания с развёрнутым ответом.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0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3C927-7A2F-4CA0-89B9-84E88588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864"/>
            <a:ext cx="10515600" cy="4928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экзаменационной работе по географии используются следующие разновидности заданий с развёрнутым ответом.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78CCA-8E04-4802-9CB9-749F25CE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</a:rPr>
              <a:t>Задания на определение территории или объекта с определёнными географическими свойствами</a:t>
            </a:r>
            <a:r>
              <a:rPr lang="ru-RU" dirty="0"/>
              <a:t>. В этих заданиях требуется сравнить с помощью топографической карты пригодность территории для использования в заданных целях.  Используются задания, в некоторых из которых параметры выбора участка указаны в тексте задания, в других экзаменуемый подбирает их сам на основе своего жизненного опыта. Ответ оценивается в зависимости от полноты и правильности в 2, 1 или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6051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A447F9-C98F-4721-A72A-0E565B34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365125"/>
            <a:ext cx="4431792" cy="1325563"/>
          </a:xfrm>
        </p:spPr>
        <p:txBody>
          <a:bodyPr/>
          <a:lstStyle/>
          <a:p>
            <a:r>
              <a:rPr lang="ru-RU" dirty="0"/>
              <a:t>Задание 12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8E1FE7-ADE3-4F49-B1BC-F144CD85E0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501" y="1014984"/>
            <a:ext cx="6953625" cy="5257799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4ED2102-DE86-4F12-B203-4CD6C2B0D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Российский 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 1, 2 и 3, больше всего отвечает указанным требованиям. Для обоснования Вашего ответа приведите два довода. Ответ запишите на бланке ответов № 2, указав сначала номер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269137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53FFBC1-2E89-415B-8801-1FBABA93F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576731"/>
              </p:ext>
            </p:extLst>
          </p:nvPr>
        </p:nvGraphicFramePr>
        <p:xfrm>
          <a:off x="728472" y="591185"/>
          <a:ext cx="10515600" cy="549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3776">
                  <a:extLst>
                    <a:ext uri="{9D8B030D-6E8A-4147-A177-3AD203B41FA5}">
                      <a16:colId xmlns:a16="http://schemas.microsoft.com/office/drawing/2014/main" val="3292515305"/>
                    </a:ext>
                  </a:extLst>
                </a:gridCol>
                <a:gridCol w="2401824">
                  <a:extLst>
                    <a:ext uri="{9D8B030D-6E8A-4147-A177-3AD203B41FA5}">
                      <a16:colId xmlns:a16="http://schemas.microsoft.com/office/drawing/2014/main" val="105621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верного ответа и указания по оцениванию (допускаются иные формулировки ответа, не искажающие его смысла)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31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ответе говорится о том, что больше всего указанным требованиям отвечает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/>
                        <a:t>участок 2. В обосновании приведены следующие доводы: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2) участок находится близко к шоссе;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 3) участок находится на склоне южной экспозиции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 включает в себя все три названных выше элемента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0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 включает в себя два (1-й и 2-й или 1-й и 3-й) из названных выше элементов. ИЛИ В ответе отсутствует 1-й элемент, но говорится, что больше всего указанным требованиям отвечает участок 1, и в обосновании приводится 2-й элемент. ИЛИ В ответе отсутствует 1-й элемент, но говорится, что больше всего указанным требованиям отвечает участок 3, и в обосновании приводится 3-й элемент. ИЛИ В ответе отсутствует 1-й элемент, но в нём верно указаны положение по отношению к шоссе и экспозиция склонов каждого из трёх обозначенных на карте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 ответы, которые не соответствуют вышеуказанным критериям выставления оценок в 1 и 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4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Максимальный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1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61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ED5B4E-B2D1-462F-9825-ADB8A20B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3D8DE3-7C20-4DE7-9402-5EE5E829E5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1" y="0"/>
            <a:ext cx="6215845" cy="506577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500F7A9-8B04-4695-B70E-C46639C1A4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Участники школьной футбольной секции выбирают место для игры в футбол. Определите, какой из участков, обозначенных на карте цифрами 1, 2 и 3, больше всего подходит для этого. Для обоснования Вашего ответа приведите два довода. Ответ запишите на бланке ответов № 2, сначала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58946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E4A027A-979D-4368-B67C-B02C446E7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58019"/>
              </p:ext>
            </p:extLst>
          </p:nvPr>
        </p:nvGraphicFramePr>
        <p:xfrm>
          <a:off x="390144" y="207137"/>
          <a:ext cx="10515600" cy="522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2376">
                  <a:extLst>
                    <a:ext uri="{9D8B030D-6E8A-4147-A177-3AD203B41FA5}">
                      <a16:colId xmlns:a16="http://schemas.microsoft.com/office/drawing/2014/main" val="1474077192"/>
                    </a:ext>
                  </a:extLst>
                </a:gridCol>
                <a:gridCol w="2173224">
                  <a:extLst>
                    <a:ext uri="{9D8B030D-6E8A-4147-A177-3AD203B41FA5}">
                      <a16:colId xmlns:a16="http://schemas.microsoft.com/office/drawing/2014/main" val="2444057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верного ответа и указания по оцениванию (допускаются иные формулировки ответа, не искажающие его смысла)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0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ответе говорится о том, что больше всего указанным требованиям отвечает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/>
                        <a:t>участок 1. В обосновании приведены следующие доводы: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2) участок плоский, с почти горизонтальной поверхностью;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3) участок находится на лугу ИЛИ на участке нет препятствий в виде кустарника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6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 включает в себя все три названных выше элемента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2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 включает в себя два (1-й и 2-й или 1-й и 3-й) из названных выше элементов. ИЛИ В ответе отсутствует 1-й элемент, но говорится, что больше всего указанным требованиям отвечает участок 2, и в обосновании приводится 2-й элемент. ИЛИ В ответе отсутствует 1-й элемент, но говорится, что больше всего указанным требованиям отвечает участок 3, и в обосновании приводится 3-й элемент. ИЛИ В ответе отсутствует 1-й элемент, но в нём верно указаны крутизна склонов и характер поверхности каждого из трёх обозначенных на карте участков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2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 ответы, которые не соответствуют вышеуказанным критериям выставления оценок в 1 и 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Максимальный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5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D51A6D-A08E-42B2-AC6F-18B93D76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b="1" dirty="0"/>
              <a:t>Задания на применение знаний и понимание географических терминов</a:t>
            </a:r>
            <a:r>
              <a:rPr lang="ru-RU" dirty="0"/>
              <a:t>, используемых в тексте или в условии задания, а также на умение приводить примеры с использованием географических знаний или классифицировать географические объекты и явления на основе их известных характерных свойств. Задание оценивается в 1 или 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17241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45A93-E0CD-42D8-966E-F0E034BF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экзаменационной работы 2022 года. Назначение заданий с развёрнутым ответом и их особенности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D9A5-071E-441E-8FF4-3CC99D69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вариант экзаменационной работы включает в себя 30 заданий, различающихся формой и уровнем сложности.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содержит 27 заданий с записью краткого ответа,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задания с развёрнутым ответом (12, 28 и 29),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двух из которых: в заданиях 12 и 29 – требуется записать полный обоснованный ответ на поставленный вопрос.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6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B57E2-0181-43CE-87A4-C12A001E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Задания 28 выполняются с использованием приведённого ниже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18475-ABDC-4C41-910F-9DC299A5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Мамонтова пещера </a:t>
            </a:r>
          </a:p>
          <a:p>
            <a:r>
              <a:rPr lang="ru-RU" dirty="0"/>
              <a:t>Пещерная система Мамонтова – Флинт-</a:t>
            </a:r>
            <a:r>
              <a:rPr lang="ru-RU" dirty="0" err="1"/>
              <a:t>Ридж</a:t>
            </a:r>
            <a:r>
              <a:rPr lang="ru-RU" dirty="0"/>
              <a:t> расположена в штате Кентукки на востоке США. Образовалась в мощном слое известняка под хребтом Флинт и считается самой протяжённой в мире – более 587 км, хотя точная протяжённость подземных проходов неизвестна. Мамонтова пещера была открыта в 1797 г. В середине XIX в. пещера была выкуплена врачом Джоном </a:t>
            </a:r>
            <a:r>
              <a:rPr lang="ru-RU" dirty="0" err="1"/>
              <a:t>Кроганом</a:t>
            </a:r>
            <a:r>
              <a:rPr lang="ru-RU" dirty="0"/>
              <a:t> для создания в ней туберкулезного санатория, но эта идея осталась нереализованной. В 1973 г. спелеологи, изучавшие дальние участки Мамонтовой пещеры, вышли в расположенную по соседству пещеру </a:t>
            </a:r>
            <a:r>
              <a:rPr lang="ru-RU" dirty="0" err="1"/>
              <a:t>ФлинтРидж</a:t>
            </a:r>
            <a:r>
              <a:rPr lang="ru-RU" dirty="0"/>
              <a:t> и доказали, что обе пещеры Кентукки образуют единое целое. Сегодня система пещер Мамонтова – Флинт-</a:t>
            </a:r>
            <a:r>
              <a:rPr lang="ru-RU" dirty="0" err="1"/>
              <a:t>Ридж</a:t>
            </a:r>
            <a:r>
              <a:rPr lang="ru-RU" dirty="0"/>
              <a:t> является частью национального парка, который ежегодно посещают тысячи туристов. </a:t>
            </a:r>
          </a:p>
        </p:txBody>
      </p:sp>
    </p:spTree>
    <p:extLst>
      <p:ext uri="{BB962C8B-B14F-4D97-AF65-F5344CB8AC3E}">
        <p14:creationId xmlns:p14="http://schemas.microsoft.com/office/powerpoint/2010/main" val="290119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49A5-EF0E-4F04-9F52-08D23474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28 (пример 1)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58872-E51D-457D-8CC1-F1D28833A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66704" cy="4351338"/>
          </a:xfrm>
        </p:spPr>
        <p:txBody>
          <a:bodyPr/>
          <a:lstStyle/>
          <a:p>
            <a:r>
              <a:rPr lang="ru-RU" dirty="0"/>
              <a:t>Какое происхождение имеет горная порода, в которой образовалась пещерная система Мамонтова – Флинт-</a:t>
            </a:r>
            <a:r>
              <a:rPr lang="ru-RU" dirty="0" err="1"/>
              <a:t>Ридж</a:t>
            </a:r>
            <a:r>
              <a:rPr lang="ru-RU" dirty="0"/>
              <a:t>?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F62C97F-40F3-4455-B5D9-7E0DC9E13E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0421017"/>
              </p:ext>
            </p:extLst>
          </p:nvPr>
        </p:nvGraphicFramePr>
        <p:xfrm>
          <a:off x="1271016" y="2825496"/>
          <a:ext cx="9985248" cy="317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5008">
                  <a:extLst>
                    <a:ext uri="{9D8B030D-6E8A-4147-A177-3AD203B41FA5}">
                      <a16:colId xmlns:a16="http://schemas.microsoft.com/office/drawing/2014/main" val="247277852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39225140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 верного ответа и указания по оцениванию (допускаются иные формулировки ответа, не искажающие его смысла)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20347"/>
                  </a:ext>
                </a:extLst>
              </a:tr>
              <a:tr h="609052">
                <a:tc>
                  <a:txBody>
                    <a:bodyPr/>
                    <a:lstStyle/>
                    <a:p>
                      <a:r>
                        <a:rPr lang="ru-RU" dirty="0"/>
                        <a:t>В ответе говорится об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осадочном происхождении горной породы </a:t>
                      </a:r>
                      <a:r>
                        <a:rPr lang="ru-RU" dirty="0"/>
                        <a:t>ИЛИ об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осадочном органическом происхождении горной породы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63575"/>
                  </a:ext>
                </a:extLst>
              </a:tr>
              <a:tr h="609052">
                <a:tc>
                  <a:txBody>
                    <a:bodyPr/>
                    <a:lstStyle/>
                    <a:p>
                      <a:r>
                        <a:rPr lang="ru-RU" dirty="0"/>
                        <a:t>Ответ содержит названный выше 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45035"/>
                  </a:ext>
                </a:extLst>
              </a:tr>
              <a:tr h="609052">
                <a:tc>
                  <a:txBody>
                    <a:bodyPr/>
                    <a:lstStyle/>
                    <a:p>
                      <a:r>
                        <a:rPr lang="ru-RU" dirty="0"/>
                        <a:t>Все ответы, которые не соответствуют вышеуказанному критерию выставления оценки в 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1543"/>
                  </a:ext>
                </a:extLst>
              </a:tr>
              <a:tr h="609052">
                <a:tc>
                  <a:txBody>
                    <a:bodyPr/>
                    <a:lstStyle/>
                    <a:p>
                      <a:r>
                        <a:rPr lang="ru-RU" dirty="0"/>
                        <a:t>Максимальный 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0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4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60F25-6D5C-42BF-818A-271C2EFB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Задания на проверку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EFE4AB8-02CB-4E25-A722-42EAB3C03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сформированности умения использовать информацию из текста с привлечением ранее полученных географических знаний для решения различных учебных и практико-ориентированных задач. В ответах на эти задания оценивается </a:t>
            </a:r>
            <a:r>
              <a:rPr lang="ru-RU" b="1" dirty="0"/>
              <a:t>правильность объяснения географических особенностей названных в тексте территорий, природных и социальных объектов и явлений</a:t>
            </a:r>
            <a:r>
              <a:rPr lang="ru-RU" dirty="0"/>
              <a:t>, которая определяется </a:t>
            </a:r>
            <a:r>
              <a:rPr lang="ru-RU" b="1" dirty="0">
                <a:solidFill>
                  <a:srgbClr val="FF0000"/>
                </a:solidFill>
              </a:rPr>
              <a:t>пониманием общих географических закономерностей</a:t>
            </a:r>
            <a:r>
              <a:rPr lang="ru-RU" dirty="0"/>
              <a:t>; </a:t>
            </a:r>
          </a:p>
          <a:p>
            <a:r>
              <a:rPr lang="ru-RU" b="1" dirty="0">
                <a:solidFill>
                  <a:srgbClr val="FF0000"/>
                </a:solidFill>
              </a:rPr>
              <a:t>знанием географической специфики конкретной территории</a:t>
            </a:r>
            <a:r>
              <a:rPr lang="ru-RU" dirty="0"/>
              <a:t>; умением применить данные знания для объяснения конкретных географических явлений. </a:t>
            </a:r>
          </a:p>
          <a:p>
            <a:r>
              <a:rPr lang="ru-RU" dirty="0"/>
              <a:t>Задание оценивается в 1 или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423851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94F51-C061-4078-BBF0-7F515AA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0515600" cy="1325563"/>
          </a:xfrm>
        </p:spPr>
        <p:txBody>
          <a:bodyPr/>
          <a:lstStyle/>
          <a:p>
            <a:r>
              <a:rPr lang="ru-RU" dirty="0"/>
              <a:t>Задание 29 (пример 1)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B54A28-D14C-4203-9924-5F4F7ED2A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824" cy="4351338"/>
          </a:xfrm>
        </p:spPr>
        <p:txBody>
          <a:bodyPr/>
          <a:lstStyle/>
          <a:p>
            <a:r>
              <a:rPr lang="ru-RU" dirty="0"/>
              <a:t>Объясните, в чём состоит особенность горной породы, слагающей хребет Флинт, которая способствовала образованию пещер, о которых говорится в тексте. Ответ запишите на бланке ответов № 2, сначала указав номер задания.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C9142D5C-28C6-4B90-A09C-678680A3C2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7738932"/>
              </p:ext>
            </p:extLst>
          </p:nvPr>
        </p:nvGraphicFramePr>
        <p:xfrm>
          <a:off x="1517904" y="3736721"/>
          <a:ext cx="1004011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1553789360"/>
                    </a:ext>
                  </a:extLst>
                </a:gridCol>
                <a:gridCol w="1627632">
                  <a:extLst>
                    <a:ext uri="{9D8B030D-6E8A-4147-A177-3AD203B41FA5}">
                      <a16:colId xmlns:a16="http://schemas.microsoft.com/office/drawing/2014/main" val="3120852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верного ответа и указания по оцениванию (допускаются иные формулировки ответа, не искажающие его смысла)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3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ответе говорится о возможности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известняков растворяться под воздействием воды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5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 содержит названный выше элемент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 ответы, которые не соответствуют вышеуказанному критерию выставления оценки в 1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2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Максимальный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2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15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32BD0-78F5-444E-BE6E-18B89AEA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/>
              <a:t>Рекомендации по организации проверки выполнения заданий с развёрнутым ответом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9DDA534-A254-4712-AFCD-21662BA24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Проверка выполнения заданий с развёрнутым ответом осуществляется </a:t>
            </a:r>
            <a:r>
              <a:rPr lang="ru-RU" b="1" dirty="0"/>
              <a:t>путём сопоставления </a:t>
            </a:r>
            <a:r>
              <a:rPr lang="ru-RU" dirty="0"/>
              <a:t>ответа экзаменуемого с содержанием верного ответа, указанного в графе «Содержание верного ответа» критериев оценивания заданий с развёрнутым ответом. </a:t>
            </a:r>
          </a:p>
          <a:p>
            <a:r>
              <a:rPr lang="ru-RU" dirty="0"/>
              <a:t>В критериях оценивания приводится содержание полного </a:t>
            </a:r>
            <a:r>
              <a:rPr lang="ru-RU" b="1" dirty="0"/>
              <a:t>правильного ответа</a:t>
            </a:r>
            <a:r>
              <a:rPr lang="ru-RU" dirty="0"/>
              <a:t>, оцениваемого в 2(1) балла, </a:t>
            </a:r>
          </a:p>
          <a:p>
            <a:r>
              <a:rPr lang="ru-RU" b="1" dirty="0"/>
              <a:t>неполного правильного </a:t>
            </a:r>
            <a:r>
              <a:rPr lang="ru-RU" dirty="0"/>
              <a:t>(частично правильного) ответа, оцениваемого в 1 балл , </a:t>
            </a:r>
          </a:p>
          <a:p>
            <a:r>
              <a:rPr lang="ru-RU" b="1" dirty="0"/>
              <a:t>неправильного ответа</a:t>
            </a:r>
            <a:r>
              <a:rPr lang="ru-RU" dirty="0"/>
              <a:t>, оцениваемого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44261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9536E4-2384-47BD-B264-16D7B493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некоторых случаях в характеристике ответов приводятся несколько вариантов ответа, разделённых союзом </a:t>
            </a:r>
            <a:r>
              <a:rPr lang="ru-RU" dirty="0">
                <a:solidFill>
                  <a:srgbClr val="FF0000"/>
                </a:solidFill>
              </a:rPr>
              <a:t>ИЛИ</a:t>
            </a:r>
            <a:r>
              <a:rPr lang="ru-RU" dirty="0"/>
              <a:t> (или). Они </a:t>
            </a:r>
            <a:r>
              <a:rPr lang="ru-RU" dirty="0">
                <a:solidFill>
                  <a:srgbClr val="FF0000"/>
                </a:solidFill>
              </a:rPr>
              <a:t>являются равнозначными</a:t>
            </a:r>
            <a:r>
              <a:rPr lang="ru-RU" dirty="0"/>
              <a:t>, и </a:t>
            </a:r>
            <a:r>
              <a:rPr lang="ru-RU" dirty="0">
                <a:solidFill>
                  <a:srgbClr val="FF0000"/>
                </a:solidFill>
              </a:rPr>
              <a:t>ответ оценивается соответствующим баллом</a:t>
            </a:r>
            <a:r>
              <a:rPr lang="ru-RU" dirty="0"/>
              <a:t>, если он соответствует </a:t>
            </a:r>
            <a:r>
              <a:rPr lang="ru-RU" dirty="0">
                <a:solidFill>
                  <a:srgbClr val="FF0000"/>
                </a:solidFill>
              </a:rPr>
              <a:t>любому из 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42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65FA45-CC4E-4328-BE8E-3161F772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некоторых случаях содержание полного правильного ответа состоит из двух частей, соединённых союзом </a:t>
            </a:r>
            <a:r>
              <a:rPr lang="ru-RU" dirty="0">
                <a:solidFill>
                  <a:srgbClr val="FF0000"/>
                </a:solidFill>
              </a:rPr>
              <a:t>«и». </a:t>
            </a:r>
          </a:p>
          <a:p>
            <a:r>
              <a:rPr lang="ru-RU" dirty="0"/>
              <a:t>В этих случаях ответ учащегося считается соответствующим содержанию верного ответа, если он включает в себя </a:t>
            </a:r>
            <a:r>
              <a:rPr lang="ru-RU" b="1" dirty="0">
                <a:solidFill>
                  <a:srgbClr val="FF0000"/>
                </a:solidFill>
              </a:rPr>
              <a:t>обе части</a:t>
            </a:r>
          </a:p>
        </p:txBody>
      </p:sp>
    </p:spTree>
    <p:extLst>
      <p:ext uri="{BB962C8B-B14F-4D97-AF65-F5344CB8AC3E}">
        <p14:creationId xmlns:p14="http://schemas.microsoft.com/office/powerpoint/2010/main" val="3513341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CDA7-B3CE-4916-9858-922CAB77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оценивании работ учащихся рекомендуется следующий порядок работы.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CB8F7-7A98-40C4-B98D-9632B343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Ознакомиться с текстом задания 12 и содержанием верного ответа, оцениваемого в 2, 1 и 0 баллов, с текстами заданий 28 и 29 и содержанием ответов, оцениваемых в 1 и 0 баллов. </a:t>
            </a:r>
          </a:p>
          <a:p>
            <a:r>
              <a:rPr lang="ru-RU" dirty="0"/>
              <a:t>2. Проанализировать ответ учащегося, соотнести его с элементами верного ответа, данными в критериях, определить, каким из них соответствует ответ учащегося и каким баллом должен быть оценён данный ответ.</a:t>
            </a:r>
          </a:p>
          <a:p>
            <a:r>
              <a:rPr lang="ru-RU" dirty="0"/>
              <a:t>3. Следует иметь в виду, что ответы, соответствующие требованиям, предъявляемым к ответам, оцениваемым разными баллами, могут быть различными по объёму, а также сформулированы разными словами.</a:t>
            </a:r>
          </a:p>
          <a:p>
            <a:r>
              <a:rPr lang="ru-RU" dirty="0"/>
              <a:t>4. Проверка выполнения заданий с развёрнутым ответом осуществляется поочерёдно: сначала проверяются ответы на задания 12 во всех работах, затем ответы на задания 28 и 29. Результаты оценивания заданий фиксируются в протоколе проверки развёрнутых ответов . </a:t>
            </a:r>
          </a:p>
        </p:txBody>
      </p:sp>
    </p:spTree>
    <p:extLst>
      <p:ext uri="{BB962C8B-B14F-4D97-AF65-F5344CB8AC3E}">
        <p14:creationId xmlns:p14="http://schemas.microsoft.com/office/powerpoint/2010/main" val="161665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ACE3B2-2617-4155-8EB4-085AAE16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8" y="199482"/>
            <a:ext cx="9848088" cy="66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1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31BF2-B72B-4A18-A28F-7381519B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F8001-9B85-41BF-8E59-2D48CEBEE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 выставлении баллов за выполнение задания в протокол проверки развёрнутых ответов следует иметь в виду, что если ответ отсутствует (нет никаких записей, свидетельствующих о том, что экзаменуемый приступал к выполнению задания), то в протокол проставляется «Х», а не «0»</a:t>
            </a:r>
          </a:p>
        </p:txBody>
      </p:sp>
    </p:spTree>
    <p:extLst>
      <p:ext uri="{BB962C8B-B14F-4D97-AF65-F5344CB8AC3E}">
        <p14:creationId xmlns:p14="http://schemas.microsoft.com/office/powerpoint/2010/main" val="174124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EEFC-F7B4-4B79-BD41-C7EBA34E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36193-1479-4C0A-BB00-31C20125F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Степень полноты и правильности ответов на задания оценивается прошедшими специальную подготовку экспертами, которые осуществляют проверку, руководствуясь предоставляемыми критериями для оценивания каждого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1590448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2C88-A5BA-4838-9675-75799ED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оценивания ответов учащихся по каждому типу заданий с развёрнутым ответом с комментариями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5A6F532-AD94-4690-9DD2-284B521B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233" y="1999361"/>
            <a:ext cx="57546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5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F3BFD-CA52-4BFB-BC63-3A4E344A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12 (пример 1)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91671E-FF5C-4B7A-8BA9-5F8B74979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672" y="1328239"/>
            <a:ext cx="7775448" cy="2396541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822E1AD-5B48-4C7F-A178-FFFFF750F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40" y="4005071"/>
            <a:ext cx="10347960" cy="2171891"/>
          </a:xfrm>
        </p:spPr>
        <p:txBody>
          <a:bodyPr/>
          <a:lstStyle/>
          <a:p>
            <a:r>
              <a:rPr lang="ru-RU" dirty="0"/>
              <a:t>Назван верный ответ: участок 2. Из обоснования следует, что учащийся может найти на карте шоссе, понимает различие в освещённости склонов северной и южной экспозиции и умеет определять их на карте. В соответствии с указаниями к оцениванию такой ответ должен быть оценён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12765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284DC-F00E-4E8F-AF97-CEFCF031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1AA3B0-BDC5-4BF9-8994-07BF6645BB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088" y="1504981"/>
            <a:ext cx="8945880" cy="173655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AA98EDA-45D7-402B-8848-DE8492792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816" y="3849623"/>
            <a:ext cx="10539984" cy="2327339"/>
          </a:xfrm>
        </p:spPr>
        <p:txBody>
          <a:bodyPr/>
          <a:lstStyle/>
          <a:p>
            <a:r>
              <a:rPr lang="ru-RU" dirty="0"/>
              <a:t>В ответе учащегося отсутствует 1-й элемент, но назван участок 1. Из приведённого обоснования следует, что учащийся может найти на карте шоссе, то есть присутствует 2-й элемент. В соответствии с указаниями к оцениванию такой ответ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1319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D0EB9-9A92-41CB-8AA5-419E5DB8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5E4EFB-1C12-4CB4-8708-311E24A86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89838"/>
            <a:ext cx="7336536" cy="245099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360F642-4DFE-479D-B55B-FD982ECF8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4544568"/>
            <a:ext cx="10686288" cy="2126170"/>
          </a:xfrm>
        </p:spPr>
        <p:txBody>
          <a:bodyPr>
            <a:normAutofit fontScale="92500"/>
          </a:bodyPr>
          <a:lstStyle/>
          <a:p>
            <a:r>
              <a:rPr lang="ru-RU" dirty="0"/>
              <a:t>В ответе учащегося отсутствует 1-й элемент, но говорится, что подходит участок 1; в обосновании приводится 2-й элемент; 3-й элемент верного ответа отсутствует. Слова «...он самый южный» не свидетельствуют о том, что участок находится на склоне южной экспозиции. В соответствии с указаниями к оцениванию такой ответ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32785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567BD-A374-434F-98D0-86BE6D77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371EB2-AF23-4597-BDB7-569BD7FAB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8432" y="1690129"/>
            <a:ext cx="10674096" cy="115853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277AB25-6D97-467E-9FA4-1F3A79260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" y="4014215"/>
            <a:ext cx="10878312" cy="2162747"/>
          </a:xfrm>
        </p:spPr>
        <p:txBody>
          <a:bodyPr/>
          <a:lstStyle/>
          <a:p>
            <a:r>
              <a:rPr lang="ru-RU" dirty="0"/>
              <a:t>В ответе учащегося назван участок 2. Из приведённого обоснования следует, что учащийся может определить экспозицию склонов, присутствуют 1-й и 3-й элементы верного ответа. В соответствии с указаниями к оцениванию такой ответ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4329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DF300-9659-47CB-B45B-754928F1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4F0B22-CBE3-4623-A589-FBE2F54925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" y="1484850"/>
            <a:ext cx="10436352" cy="190757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4258D3E-410C-47EF-BCC7-0664D75A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831335"/>
            <a:ext cx="10777728" cy="23456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этом ответе учащегося правильно назван участок 2. В обосновании ответа приводятся оба довода, которые свидетельствует о том, что учащийся умеет читать и интерпретировать условные знаки, а также умеет определять 17 экспозицию склонов. В соответствии с указаниями к оцениванию такой ответ должен быть оценён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2287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66BC3-87D7-429C-9636-DB59CDFB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D5919F-0DA4-4AD7-8364-0D11DC9C6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552" y="1596343"/>
            <a:ext cx="10756392" cy="149432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70CA2AC-49E3-4B1D-81C4-2F9DDE4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3364993"/>
            <a:ext cx="10933176" cy="2811970"/>
          </a:xfrm>
        </p:spPr>
        <p:txBody>
          <a:bodyPr/>
          <a:lstStyle/>
          <a:p>
            <a:r>
              <a:rPr lang="ru-RU" dirty="0"/>
              <a:t>В этом ответе учащегося назван участок 3. В обосновании приводится довод, свидетельствующий о том, что учащийся умеет определять экспозицию склонов. 2-й элемент содержания верного ответа отсутствует. В соответствии с указаниями к оцениванию такой ответ должен быть оценён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3449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698FE-A89F-4F0C-8B7B-BB7377CC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39255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F77D5F-3846-4F5B-BBD7-C6DBFBF7E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90554"/>
            <a:ext cx="5181600" cy="422147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387FEB-7E4C-4701-8B49-C1F9BCAE5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Участники школьной футбольной секции выбирают место для игры в футбол. Определите, какой из участков, обозначенных на карте цифрами 1, 2 и 3, больше всего подходит для этого. Для обоснования Вашего ответа приведите два довода. Ответ запишите на бланке ответов № 2, сначала указав номер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51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87B53-8E66-4FB9-90F9-ECF061A8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12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2510AB-6915-4B77-AEF8-A988016760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880" y="1726161"/>
            <a:ext cx="9997440" cy="94753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01D9B8D-03B7-439D-B6B8-119CB42F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3273551"/>
            <a:ext cx="10658856" cy="2903411"/>
          </a:xfrm>
        </p:spPr>
        <p:txBody>
          <a:bodyPr/>
          <a:lstStyle/>
          <a:p>
            <a:r>
              <a:rPr lang="ru-RU" dirty="0"/>
              <a:t>Верно назван участок. В сочетании с 1-м элементом приведён 3-й элемент. В соответствии с указаниями к оцениванию такой ответ должен быть оценён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285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95C1B-F6EB-4C51-ABFB-227423A5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2CF81C-4D0B-427F-AD42-3120C5F30D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8" y="1450988"/>
            <a:ext cx="7354824" cy="199630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27F760D-A6B4-4035-9876-365996A3E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3858769"/>
            <a:ext cx="10750296" cy="2318194"/>
          </a:xfrm>
        </p:spPr>
        <p:txBody>
          <a:bodyPr/>
          <a:lstStyle/>
          <a:p>
            <a:r>
              <a:rPr lang="ru-RU" dirty="0"/>
              <a:t>В ответе учащегося описываются условия, требования, которым должен соответствовать участок для игры в футбол, но сам участок не указан. 18 В соответствии с указаниями к оцениванию такой ответ должен быть оценён в 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8625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32817-DFEB-4256-BE78-9D54BC62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09D36-3F34-4050-85D4-EE767AA16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выполнение задания 12 с развёрнутым ответом в зависимости от полноты и правильности ответа выставляется от 0 до 2 баллов;</a:t>
            </a:r>
          </a:p>
          <a:p>
            <a:r>
              <a:rPr lang="ru-RU" dirty="0"/>
              <a:t> выполнение заданий 28 и 29 с развёрнутым ответом оценивается 1 баллом</a:t>
            </a:r>
          </a:p>
        </p:txBody>
      </p:sp>
    </p:spTree>
    <p:extLst>
      <p:ext uri="{BB962C8B-B14F-4D97-AF65-F5344CB8AC3E}">
        <p14:creationId xmlns:p14="http://schemas.microsoft.com/office/powerpoint/2010/main" val="3499630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65479-B1F8-4A56-8060-6D9B2ACC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120F48-218F-43F2-8220-08A995A6A5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288" y="1462803"/>
            <a:ext cx="8945880" cy="14376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A6D91FD-EFE8-48E5-9946-8024D8EC3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3374135"/>
            <a:ext cx="10530840" cy="2802827"/>
          </a:xfrm>
        </p:spPr>
        <p:txBody>
          <a:bodyPr/>
          <a:lstStyle/>
          <a:p>
            <a:r>
              <a:rPr lang="ru-RU" dirty="0"/>
              <a:t>В этом ответе учащегося назван правильно участок 1. В обосновании приводятся два верных довода. В соответствии с указаниями к оцениванию такой ответ должен быть оценён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10948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E27A2-DDE7-4DD8-803C-4337E0BC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4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1D8645-4CDB-4DEB-B8D4-BB6EFCBCE3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592" y="1508186"/>
            <a:ext cx="10248270" cy="172879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FEBAFB5-1B7B-4E7F-A9A7-B64CDF17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768" y="3474721"/>
            <a:ext cx="10924032" cy="27022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этом ответе учащегося правильно назван участок 1. В обосновании приводятся два довода, свидетельствующие о том, что учащийся умеет читать и интерпретировать условные знаки. Первый довод: «на участке нет кустарников, как на участке 2». Второй довод: «…ровная местность …нет склона, как на участке 3». В соответствии с указаниями к оцениванию такой ответ должен быть оценён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30814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0043-44F3-448C-A1D0-53F755EF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5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FFE8B4-4184-4F45-89D4-A4A00A0D9C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516825"/>
            <a:ext cx="8164149" cy="114407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9F9851D-0B7E-4DD2-819A-054BDD4CE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" y="3657599"/>
            <a:ext cx="10878312" cy="2519363"/>
          </a:xfrm>
        </p:spPr>
        <p:txBody>
          <a:bodyPr/>
          <a:lstStyle/>
          <a:p>
            <a:r>
              <a:rPr lang="ru-RU" dirty="0"/>
              <a:t>В этом ответе учащегося правильно назван участок 1. В обосновании приводится один довод, свидетельствующий о том, что учащийся умеет читать и интерпретировать условные знаки. В сочетании с названным участком 1 приведён 3-й элемент верного ответа. В соответствии с указаниями к оцениванию такой ответ должен быть оценён в 1 балл. </a:t>
            </a:r>
          </a:p>
        </p:txBody>
      </p:sp>
    </p:spTree>
    <p:extLst>
      <p:ext uri="{BB962C8B-B14F-4D97-AF65-F5344CB8AC3E}">
        <p14:creationId xmlns:p14="http://schemas.microsoft.com/office/powerpoint/2010/main" val="3146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0F325-900F-4A25-99DA-C8C003EC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6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8CC52C-E8F3-4689-A695-439332342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76" y="1472722"/>
            <a:ext cx="8790432" cy="156413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DBB513B-2B3F-468C-95A9-D90627DEB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968" y="3236975"/>
            <a:ext cx="10466832" cy="2939987"/>
          </a:xfrm>
        </p:spPr>
        <p:txBody>
          <a:bodyPr/>
          <a:lstStyle/>
          <a:p>
            <a:r>
              <a:rPr lang="ru-RU" dirty="0"/>
              <a:t>В соответствии с указаниями к оцениванию такой ответ оценивается в 2 балла.</a:t>
            </a:r>
          </a:p>
        </p:txBody>
      </p:sp>
    </p:spTree>
    <p:extLst>
      <p:ext uri="{BB962C8B-B14F-4D97-AF65-F5344CB8AC3E}">
        <p14:creationId xmlns:p14="http://schemas.microsoft.com/office/powerpoint/2010/main" val="4522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1DF28-CD8D-4C8D-BA29-B37B41CB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Задание 28 (пример 1)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45964-F2B6-4FDF-93FA-616BCE982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4328" cy="4351338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Какое происхождение имеет горная порода, в которой образовалась пещерная система Мамонтова – Флинт-</a:t>
            </a:r>
            <a:r>
              <a:rPr lang="ru-RU" dirty="0" err="1">
                <a:solidFill>
                  <a:prstClr val="black"/>
                </a:solidFill>
              </a:rPr>
              <a:t>Ридж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25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2FCF-1B80-48E0-9B5E-480E4670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28 (пример 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FE483-332B-443D-9243-35CBA919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88391"/>
          </a:xfrm>
        </p:spPr>
        <p:txBody>
          <a:bodyPr/>
          <a:lstStyle/>
          <a:p>
            <a:r>
              <a:rPr lang="ru-RU" dirty="0"/>
              <a:t>Пример ответа № 1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7F90B-83AD-4039-9777-CD0885469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" y="3575303"/>
            <a:ext cx="10768584" cy="2601659"/>
          </a:xfrm>
        </p:spPr>
        <p:txBody>
          <a:bodyPr/>
          <a:lstStyle/>
          <a:p>
            <a:r>
              <a:rPr lang="ru-RU" dirty="0"/>
              <a:t>Ответ учащегося не соответствуют критерию выставления оценки в 1 балл: в ответе ничего не говорится о происхождении известняка. Поэтому за такой ответ выставляется 0 баллов.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3DD1B-5C53-4E10-BD71-DA3B6C0B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1" y="2493073"/>
            <a:ext cx="7410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D580B-AD44-4E17-9A9B-24B9203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1B46BA-E6FC-45CE-84B5-72CF06BD2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9096" y="1583056"/>
            <a:ext cx="7345680" cy="118757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AF066FA-2544-4081-9984-F33ADD31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28" y="3346703"/>
            <a:ext cx="10558272" cy="2830259"/>
          </a:xfrm>
        </p:spPr>
        <p:txBody>
          <a:bodyPr/>
          <a:lstStyle/>
          <a:p>
            <a:r>
              <a:rPr lang="ru-RU" dirty="0"/>
              <a:t>В ответе учащегося присутствует элемент верного ответа, в котором говорится о происхождении известняка. Поэтому за такой ответ выставляется 1 балл. </a:t>
            </a:r>
          </a:p>
        </p:txBody>
      </p:sp>
    </p:spTree>
    <p:extLst>
      <p:ext uri="{BB962C8B-B14F-4D97-AF65-F5344CB8AC3E}">
        <p14:creationId xmlns:p14="http://schemas.microsoft.com/office/powerpoint/2010/main" val="32579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52F4C-DB28-4D96-9FFA-E7A9D13E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013D3E-C86C-45D6-83A5-DF12E3304A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865" y="1749012"/>
            <a:ext cx="4933950" cy="128587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20F6E60-855F-45DE-82DA-82CAF0EC4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Ответ соответствует критерию выставления оценки в 1 балл. В ответе учащийся правильно относит известняк к группе осадочных по происхождению горных пород</a:t>
            </a:r>
          </a:p>
        </p:txBody>
      </p:sp>
    </p:spTree>
    <p:extLst>
      <p:ext uri="{BB962C8B-B14F-4D97-AF65-F5344CB8AC3E}">
        <p14:creationId xmlns:p14="http://schemas.microsoft.com/office/powerpoint/2010/main" val="11630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8AC65-2617-461C-9262-5A51A919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6CB85B-8E16-49A5-8391-F80142F8F0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104" y="1518634"/>
            <a:ext cx="7473696" cy="104210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F16C13A-A32D-45FD-9E72-8691F185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112" y="2916935"/>
            <a:ext cx="10457688" cy="3260027"/>
          </a:xfrm>
        </p:spPr>
        <p:txBody>
          <a:bodyPr/>
          <a:lstStyle/>
          <a:p>
            <a:r>
              <a:rPr lang="ru-RU" dirty="0"/>
              <a:t>В ответе ничего не говорится о том, к какой группе горных пород по происхождению относится известняк. Поэтому за такой ответ выставляется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8483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0B32-8519-4FC3-8DB1-21EA1278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20CEC4-DB14-48E1-85B3-4977760AD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30996"/>
            <a:ext cx="5181600" cy="66237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79D693B-5AAD-43A0-A18F-39290C5CD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ответе говорится о том, что известняк – осадочная горная порода. Такой ответ также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1302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B0E20-85B2-4154-9AE6-DB313CE9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заданий с развёрнутым ответом по уровню сложности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C06FF0E-A119-4BE9-AD52-204704A18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597309"/>
              </p:ext>
            </p:extLst>
          </p:nvPr>
        </p:nvGraphicFramePr>
        <p:xfrm>
          <a:off x="838200" y="1825625"/>
          <a:ext cx="10515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0340127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60272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задания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3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5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F0F36-F7CE-4320-A627-7B50218A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Задание 29 (пример 1)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CCE4931-9330-4994-8597-8E6358D8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Объясните, в чём состоит </a:t>
            </a:r>
            <a:r>
              <a:rPr lang="ru-RU" dirty="0">
                <a:solidFill>
                  <a:srgbClr val="FF0000"/>
                </a:solidFill>
              </a:rPr>
              <a:t>особенность горной породы</a:t>
            </a:r>
            <a:r>
              <a:rPr lang="ru-RU" dirty="0">
                <a:solidFill>
                  <a:prstClr val="black"/>
                </a:solidFill>
              </a:rPr>
              <a:t>, слагающей хребет Флинт, которая способствовала образованию пещер, о которых говорится в тексте. Ответ запишите на бланке ответов     № 2, сначала указав номер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9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C02C5-AD12-41EB-A4F4-2806E444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29 (пример 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A49A2-B31D-439E-B212-8B326607D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51504" cy="4329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Пример ответа № 1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0D162-8F6E-42CD-9204-77ADE1789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4498847"/>
            <a:ext cx="10704576" cy="16781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ответе учащегося присутствует элемент содержания верного ответа – растворимость известняка, поэтому ответ оценивается в 1 балл.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E4CF40-0EB4-4DA4-9027-0A952AF9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6" y="2149602"/>
            <a:ext cx="986599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45638-691F-40C6-B689-49659DAE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4643AD-0C81-4936-BD29-4593EE0F4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6" y="1406145"/>
            <a:ext cx="6787896" cy="119328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E591F69-24FB-4916-9A98-59E1F875A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2825495"/>
            <a:ext cx="10631424" cy="3351467"/>
          </a:xfrm>
        </p:spPr>
        <p:txBody>
          <a:bodyPr/>
          <a:lstStyle/>
          <a:p>
            <a:r>
              <a:rPr lang="ru-RU" dirty="0"/>
              <a:t>В ответе учащегося говорится о возможности известняка растворяться под воздействием воды. Такой ответ соответствует содержанию верного ответа. Поэтому за него выставляется 1 балл.</a:t>
            </a:r>
          </a:p>
        </p:txBody>
      </p:sp>
    </p:spTree>
    <p:extLst>
      <p:ext uri="{BB962C8B-B14F-4D97-AF65-F5344CB8AC3E}">
        <p14:creationId xmlns:p14="http://schemas.microsoft.com/office/powerpoint/2010/main" val="36807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BD536-CD03-449A-9BF8-4FCC43F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ответа №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235BD4-3A75-4F75-9DA2-4A762278B0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85866"/>
            <a:ext cx="5181600" cy="363085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D890C2C-35B6-490D-8C61-415D3F8CBA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ответе учащегося не содержится элемент верного ответа, указанный в критериях оценивания. Поэтому он оценивается в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771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4413E-5242-49E0-91F9-9FA0211B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-64643"/>
            <a:ext cx="10515600" cy="1325563"/>
          </a:xfrm>
        </p:spPr>
        <p:txBody>
          <a:bodyPr/>
          <a:lstStyle/>
          <a:p>
            <a:r>
              <a:rPr lang="ru-RU" dirty="0"/>
              <a:t>Пример ответа № 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F93AAF-8D5B-4014-B383-CD4D7E6065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" y="1383272"/>
            <a:ext cx="7007352" cy="148431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0F8C365-944D-42F3-BBD4-22EC257BF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8408" y="3163823"/>
            <a:ext cx="10375392" cy="3013139"/>
          </a:xfrm>
        </p:spPr>
        <p:txBody>
          <a:bodyPr/>
          <a:lstStyle/>
          <a:p>
            <a:r>
              <a:rPr lang="ru-RU" dirty="0"/>
              <a:t>В ответе учащегося отсутствует элемент содержания верного ответа, приведённый в критериях. Из ответа следует, что учащийся не понимает, какое свойство известняка делает возможным формирование пещер. Поэтому за такой ответ выставляется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0250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7AD88-0B77-4C02-9161-95C79544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90805"/>
            <a:ext cx="10515600" cy="1325563"/>
          </a:xfrm>
        </p:spPr>
        <p:txBody>
          <a:bodyPr/>
          <a:lstStyle/>
          <a:p>
            <a:r>
              <a:rPr lang="ru-RU" dirty="0"/>
              <a:t>Пример ответа № 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2D988B-15E8-48A8-BF97-C906872AF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688" y="1209002"/>
            <a:ext cx="9521952" cy="1659127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86EFAC1-C84B-40A3-BEB6-BEDF140F4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28" y="2926081"/>
            <a:ext cx="10558272" cy="3250882"/>
          </a:xfrm>
        </p:spPr>
        <p:txBody>
          <a:bodyPr/>
          <a:lstStyle/>
          <a:p>
            <a:r>
              <a:rPr lang="ru-RU" dirty="0"/>
              <a:t>Ответ учащегося свидетельствует о правильном понимании существующей взаимосвязи между особенностью известняка растворяться под воздействием воды и формированием пещер; ответ оценивается в 1 балл.</a:t>
            </a:r>
          </a:p>
        </p:txBody>
      </p:sp>
    </p:spTree>
    <p:extLst>
      <p:ext uri="{BB962C8B-B14F-4D97-AF65-F5344CB8AC3E}">
        <p14:creationId xmlns:p14="http://schemas.microsoft.com/office/powerpoint/2010/main" val="1462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7351070-729E-42B5-8FEB-E8B029EF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19"/>
            <a:ext cx="10515600" cy="361664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Bad Script" panose="02000000000000000000" pitchFamily="2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0505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4B482B-F8A8-4DE3-8594-A9A13BE3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Важной для ОГЭ является проверка сформированности умения извлекать и анализировать данные из различных источников географической информации.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40DDD9-F5F1-4A8C-A29E-CEEF54E8B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 Источники географической информации в КИМ ОГЭ, кроме географических </a:t>
            </a:r>
            <a:r>
              <a:rPr lang="ru-RU" b="1" dirty="0"/>
              <a:t>атласов</a:t>
            </a:r>
            <a:r>
              <a:rPr lang="ru-RU" dirty="0"/>
              <a:t>, весьма разнообразны – это </a:t>
            </a:r>
            <a:r>
              <a:rPr lang="ru-RU" b="1" dirty="0"/>
              <a:t>географические карты</a:t>
            </a:r>
            <a:r>
              <a:rPr lang="ru-RU" dirty="0"/>
              <a:t>, представленные в заданиях (например, </a:t>
            </a:r>
            <a:r>
              <a:rPr lang="ru-RU" b="1" dirty="0"/>
              <a:t>топографическая карта </a:t>
            </a:r>
            <a:r>
              <a:rPr lang="ru-RU" dirty="0"/>
              <a:t>в задании 12 с развёрнутым ответом), статистические источники (</a:t>
            </a:r>
            <a:r>
              <a:rPr lang="ru-RU" b="1" dirty="0"/>
              <a:t>таблицы</a:t>
            </a:r>
            <a:r>
              <a:rPr lang="ru-RU" dirty="0"/>
              <a:t>, </a:t>
            </a:r>
            <a:r>
              <a:rPr lang="ru-RU" b="1" dirty="0"/>
              <a:t>графики</a:t>
            </a:r>
            <a:r>
              <a:rPr lang="ru-RU" dirty="0"/>
              <a:t>, </a:t>
            </a:r>
            <a:r>
              <a:rPr lang="ru-RU" b="1" dirty="0"/>
              <a:t>диаграммы</a:t>
            </a:r>
            <a:r>
              <a:rPr lang="ru-RU" dirty="0"/>
              <a:t>), а </a:t>
            </a:r>
            <a:r>
              <a:rPr lang="ru-RU" b="1" dirty="0"/>
              <a:t>также тексты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2B00B-A261-4C73-A0C6-6104C514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32" y="2674048"/>
            <a:ext cx="4686300" cy="2314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E03EA0-7090-4C44-BDF6-C6D35F47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87" y="5148072"/>
            <a:ext cx="4591050" cy="16002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27346C2-95C1-4D92-8B53-02C408116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1331627"/>
            <a:ext cx="3349942" cy="2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7CB763-084D-49DB-9FFD-FD67463B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A606B-28B9-4A61-ADF1-738C2315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проверку сформированности умений по работе с текстом нацелены задания 28–29 с развёрнутым ответом.</a:t>
            </a:r>
          </a:p>
          <a:p>
            <a:r>
              <a:rPr lang="ru-RU" dirty="0"/>
              <a:t>Предлагаемые задания с текстом базируются на различном предметном содержании, относящемся к таким </a:t>
            </a:r>
            <a:r>
              <a:rPr lang="ru-RU" dirty="0">
                <a:solidFill>
                  <a:srgbClr val="FF0000"/>
                </a:solidFill>
              </a:rPr>
              <a:t>темам,</a:t>
            </a:r>
            <a:r>
              <a:rPr lang="ru-RU" dirty="0"/>
              <a:t> как: </a:t>
            </a:r>
            <a:r>
              <a:rPr lang="ru-RU" dirty="0">
                <a:solidFill>
                  <a:srgbClr val="FF0000"/>
                </a:solidFill>
              </a:rPr>
              <a:t>«Источники географической информации», </a:t>
            </a:r>
          </a:p>
          <a:p>
            <a:r>
              <a:rPr lang="ru-RU" dirty="0">
                <a:solidFill>
                  <a:srgbClr val="FF0000"/>
                </a:solidFill>
              </a:rPr>
              <a:t>«Природа Земли», </a:t>
            </a:r>
          </a:p>
          <a:p>
            <a:r>
              <a:rPr lang="ru-RU" dirty="0">
                <a:solidFill>
                  <a:srgbClr val="FF0000"/>
                </a:solidFill>
              </a:rPr>
              <a:t>«Материки и страны», </a:t>
            </a:r>
          </a:p>
          <a:p>
            <a:r>
              <a:rPr lang="ru-RU" dirty="0">
                <a:solidFill>
                  <a:srgbClr val="FF0000"/>
                </a:solidFill>
              </a:rPr>
              <a:t>«Геоэкология», </a:t>
            </a:r>
          </a:p>
          <a:p>
            <a:r>
              <a:rPr lang="ru-RU" dirty="0">
                <a:solidFill>
                  <a:srgbClr val="FF0000"/>
                </a:solidFill>
              </a:rPr>
              <a:t>«География России».</a:t>
            </a:r>
          </a:p>
        </p:txBody>
      </p:sp>
    </p:spTree>
    <p:extLst>
      <p:ext uri="{BB962C8B-B14F-4D97-AF65-F5344CB8AC3E}">
        <p14:creationId xmlns:p14="http://schemas.microsoft.com/office/powerpoint/2010/main" val="397963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BAC50-0FCA-4984-90B3-41338A69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Задание 28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7CF7C-77B3-46E2-96EB-A1D80556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Задание 28 с развёрнутым ответом ОГЭ 2022 г. направлено </a:t>
            </a:r>
            <a:r>
              <a:rPr lang="ru-RU" dirty="0">
                <a:solidFill>
                  <a:srgbClr val="FF0000"/>
                </a:solidFill>
              </a:rPr>
              <a:t>на проверку знания и понимания географических терминов,</a:t>
            </a:r>
            <a:r>
              <a:rPr lang="ru-RU" dirty="0"/>
              <a:t> используемых в тексте, или классификацию географических объектов (явлений) </a:t>
            </a:r>
            <a:r>
              <a:rPr lang="ru-RU" dirty="0">
                <a:solidFill>
                  <a:srgbClr val="FF0000"/>
                </a:solidFill>
              </a:rPr>
              <a:t>на основе их известных характерных свойств</a:t>
            </a:r>
            <a:r>
              <a:rPr lang="ru-RU" dirty="0"/>
              <a:t>, или </a:t>
            </a:r>
            <a:r>
              <a:rPr lang="ru-RU" dirty="0">
                <a:solidFill>
                  <a:srgbClr val="FF0000"/>
                </a:solidFill>
              </a:rPr>
              <a:t>приведение примеров</a:t>
            </a:r>
            <a:r>
              <a:rPr lang="ru-RU" dirty="0"/>
              <a:t>, подтверждающих то или иное высказывание в тексте с использованием географических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39688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B6FFB6-8D67-46B7-96B3-1AA885423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с развёрнутым ответом 29 оценивает </a:t>
            </a:r>
            <a:r>
              <a:rPr lang="ru-RU" dirty="0">
                <a:solidFill>
                  <a:srgbClr val="FF0000"/>
                </a:solidFill>
              </a:rPr>
              <a:t>умение объяснять географические особенности объекта</a:t>
            </a:r>
            <a:r>
              <a:rPr lang="ru-RU" dirty="0"/>
              <a:t>, явления или процесса, о котором говорится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1240132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2983</Words>
  <Application>Microsoft Office PowerPoint</Application>
  <PresentationFormat>Широкоэкранный</PresentationFormat>
  <Paragraphs>168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Bad Script</vt:lpstr>
      <vt:lpstr>Calibri</vt:lpstr>
      <vt:lpstr>Calibri Light</vt:lpstr>
      <vt:lpstr>Times New Roman</vt:lpstr>
      <vt:lpstr>Тема Office</vt:lpstr>
      <vt:lpstr>Общие подходы к оцениванию выполнения заданий с развёрнутым ответом </vt:lpstr>
      <vt:lpstr>Характеристика экзаменационной работы 2022 года. Назначение заданий с развёрнутым ответом и их особенности </vt:lpstr>
      <vt:lpstr>Презентация PowerPoint</vt:lpstr>
      <vt:lpstr>Презентация PowerPoint</vt:lpstr>
      <vt:lpstr>Распределение заданий с развёрнутым ответом по уровню сложности</vt:lpstr>
      <vt:lpstr>Важной для ОГЭ является проверка сформированности умения извлекать и анализировать данные из различных источников географической информации.</vt:lpstr>
      <vt:lpstr>Презентация PowerPoint</vt:lpstr>
      <vt:lpstr>Задание 28</vt:lpstr>
      <vt:lpstr>Презентация PowerPoint</vt:lpstr>
      <vt:lpstr>Презентация PowerPoint</vt:lpstr>
      <vt:lpstr>Система оценивания выполнения заданий с развёрнутым ответом: основные подходы, критерии и шкалы с примерами ответов экзаменуемых и комментариями </vt:lpstr>
      <vt:lpstr>Презентация PowerPoint</vt:lpstr>
      <vt:lpstr>Презентация PowerPoint</vt:lpstr>
      <vt:lpstr>В экзаменационной работе по географии используются следующие разновидности заданий с развёрнутым ответом.   </vt:lpstr>
      <vt:lpstr>Задание 12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28 выполняются с использованием приведённого ниже текста</vt:lpstr>
      <vt:lpstr>Задание 28 (пример 1) </vt:lpstr>
      <vt:lpstr>3. Задания на проверку </vt:lpstr>
      <vt:lpstr>Задание 29 (пример 1) </vt:lpstr>
      <vt:lpstr>Рекомендации по организации проверки выполнения заданий с развёрнутым ответом</vt:lpstr>
      <vt:lpstr>Презентация PowerPoint</vt:lpstr>
      <vt:lpstr>Презентация PowerPoint</vt:lpstr>
      <vt:lpstr>При оценивании работ учащихся рекомендуется следующий порядок работы.</vt:lpstr>
      <vt:lpstr>Презентация PowerPoint</vt:lpstr>
      <vt:lpstr>Внимание!</vt:lpstr>
      <vt:lpstr>Примеры оценивания ответов учащихся по каждому типу заданий с развёрнутым ответом с комментариями</vt:lpstr>
      <vt:lpstr>Задание 12 (пример 1)</vt:lpstr>
      <vt:lpstr>Пример ответа № 2</vt:lpstr>
      <vt:lpstr>Пример ответа № 3</vt:lpstr>
      <vt:lpstr>Пример ответа № 4</vt:lpstr>
      <vt:lpstr>Пример ответа № 5</vt:lpstr>
      <vt:lpstr>Пример ответа № 6</vt:lpstr>
      <vt:lpstr>Презентация PowerPoint</vt:lpstr>
      <vt:lpstr>Задание 12 (пример 2)</vt:lpstr>
      <vt:lpstr>Пример ответа № 2</vt:lpstr>
      <vt:lpstr>Пример ответа № 3</vt:lpstr>
      <vt:lpstr>Пример ответа № 4 </vt:lpstr>
      <vt:lpstr>Пример ответа № 5 </vt:lpstr>
      <vt:lpstr>Пример ответа № 6 </vt:lpstr>
      <vt:lpstr>Задание 28 (пример 1)</vt:lpstr>
      <vt:lpstr>Задание 28 (пример 1)</vt:lpstr>
      <vt:lpstr>Пример ответа № 2</vt:lpstr>
      <vt:lpstr>Пример ответа № 3</vt:lpstr>
      <vt:lpstr>Пример ответа № 4</vt:lpstr>
      <vt:lpstr>Пример ответа № 5</vt:lpstr>
      <vt:lpstr>Задание 29 (пример 1) </vt:lpstr>
      <vt:lpstr>Задание 29 (пример 1)</vt:lpstr>
      <vt:lpstr>Пример ответа № 2</vt:lpstr>
      <vt:lpstr>Пример ответа № 3</vt:lpstr>
      <vt:lpstr>Пример ответа № 4</vt:lpstr>
      <vt:lpstr>Пример ответа № 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подходы к оцениванию выполнения заданий с развёрнутым ответом</dc:title>
  <dc:creator>Notebook</dc:creator>
  <cp:lastModifiedBy>User</cp:lastModifiedBy>
  <cp:revision>45</cp:revision>
  <dcterms:created xsi:type="dcterms:W3CDTF">2022-10-03T13:40:42Z</dcterms:created>
  <dcterms:modified xsi:type="dcterms:W3CDTF">2022-10-31T13:22:37Z</dcterms:modified>
</cp:coreProperties>
</file>